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3" r:id="rId3"/>
    <p:sldId id="268" r:id="rId4"/>
    <p:sldId id="265" r:id="rId5"/>
    <p:sldId id="269" r:id="rId6"/>
    <p:sldId id="267" r:id="rId7"/>
    <p:sldId id="271" r:id="rId8"/>
    <p:sldId id="280" r:id="rId9"/>
    <p:sldId id="270" r:id="rId10"/>
    <p:sldId id="272" r:id="rId11"/>
    <p:sldId id="273" r:id="rId12"/>
    <p:sldId id="266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BD"/>
    <a:srgbClr val="13A54D"/>
    <a:srgbClr val="8D6A8E"/>
    <a:srgbClr val="EE7531"/>
    <a:srgbClr val="C7CB08"/>
    <a:srgbClr val="4A4A49"/>
    <a:srgbClr val="6F381A"/>
    <a:srgbClr val="B3BF00"/>
    <a:srgbClr val="B0BD01"/>
    <a:srgbClr val="3A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9825" autoAdjust="0"/>
  </p:normalViewPr>
  <p:slideViewPr>
    <p:cSldViewPr snapToGrid="0" snapToObjects="1">
      <p:cViewPr varScale="1">
        <p:scale>
          <a:sx n="131" d="100"/>
          <a:sy n="131" d="100"/>
        </p:scale>
        <p:origin x="90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FDE7-BDB6-F34D-9798-5F47BF9CCC3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92E1-2E9A-D34F-B437-1ABC55E4C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2F7D-3F3E-A041-AF40-843054BDBE5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8B26-39FF-DC4B-848B-194D8A2B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23625" y="1667012"/>
            <a:ext cx="7420375" cy="3356706"/>
          </a:xfrm>
          <a:prstGeom prst="rect">
            <a:avLst/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34020" y="1667012"/>
            <a:ext cx="1406116" cy="3356706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01480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</a:t>
            </a:r>
            <a:r>
              <a:rPr lang="cs-CZ" sz="600" dirty="0" smtClean="0">
                <a:solidFill>
                  <a:srgbClr val="4A4A49"/>
                </a:solidFill>
              </a:rPr>
              <a:t>Praha 3 - Žižkov  </a:t>
            </a:r>
            <a:r>
              <a:rPr lang="cs-CZ" sz="600" dirty="0" smtClean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 smtClean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 smtClean="0">
                <a:solidFill>
                  <a:srgbClr val="00A7BD"/>
                </a:solidFill>
              </a:rPr>
              <a:t>|  </a:t>
            </a:r>
            <a:r>
              <a:rPr lang="cs-CZ" sz="600" dirty="0" err="1" smtClean="0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723625" y="1667012"/>
            <a:ext cx="7420375" cy="3356706"/>
          </a:xfrm>
          <a:prstGeom prst="rect">
            <a:avLst/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34020" y="1667012"/>
            <a:ext cx="1406116" cy="3356706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 smtClean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 smtClean="0">
                <a:solidFill>
                  <a:srgbClr val="00A7BD"/>
                </a:solidFill>
              </a:rPr>
              <a:t>|  </a:t>
            </a:r>
            <a:r>
              <a:rPr lang="cs-CZ" sz="600" dirty="0" err="1" smtClean="0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66" y="918558"/>
            <a:ext cx="2526434" cy="562635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 smtClean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 smtClean="0">
                <a:solidFill>
                  <a:srgbClr val="00A7BD"/>
                </a:solidFill>
              </a:rPr>
              <a:t>|  </a:t>
            </a:r>
            <a:r>
              <a:rPr lang="cs-CZ" sz="600" dirty="0" err="1" smtClean="0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8558"/>
            <a:ext cx="2526434" cy="562635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 smtClean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 smtClean="0">
                <a:solidFill>
                  <a:srgbClr val="00A7BD"/>
                </a:solidFill>
              </a:rPr>
              <a:t>|  </a:t>
            </a:r>
            <a:r>
              <a:rPr lang="cs-CZ" sz="600" dirty="0" err="1" smtClean="0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9144000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5028" y="274638"/>
            <a:ext cx="6126850" cy="539075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pic>
        <p:nvPicPr>
          <p:cNvPr id="3" name="Picture 2" descr="bg_log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5" y="146767"/>
            <a:ext cx="769351" cy="6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7" r:id="rId4"/>
    <p:sldLayoutId id="2147483678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60588" y="2081102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4300" b="1" dirty="0" smtClean="0">
                <a:solidFill>
                  <a:srgbClr val="FFFFFF"/>
                </a:solidFill>
              </a:rPr>
              <a:t>ZÁVĚREČNÉ JEDNÁNÍ</a:t>
            </a:r>
            <a:endParaRPr lang="cs-CZ" sz="4300" b="1" dirty="0">
              <a:solidFill>
                <a:srgbClr val="FFFFFF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60589" y="2873264"/>
            <a:ext cx="6507924" cy="177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800" b="1" dirty="0" smtClean="0">
                <a:solidFill>
                  <a:srgbClr val="4A4A49"/>
                </a:solidFill>
              </a:rPr>
              <a:t>KOMPLEXNÍ POZEMKOVÁ ÚPRAVA V KATASTRÁLNÍM ÚZEMÍ LHOTA     U LIPNÍKA NAD BEČVOU</a:t>
            </a:r>
            <a:endParaRPr lang="cs-CZ" sz="2800" b="1" dirty="0">
              <a:solidFill>
                <a:srgbClr val="4A4A49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29882" y="2274168"/>
            <a:ext cx="1372095" cy="28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sz="1200" b="0" dirty="0" smtClean="0">
                <a:solidFill>
                  <a:srgbClr val="FFFFFF"/>
                </a:solidFill>
              </a:rPr>
              <a:t>18. 10. 2017</a:t>
            </a:r>
            <a:endParaRPr lang="cs-CZ" sz="1200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66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na 18. 11. 2015 byli dotčení vlastníci přizváni k odsouhlasení vnější hranice lesních komplexů řešených v pozemkové úpravě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první verze </a:t>
            </a:r>
            <a:r>
              <a:rPr lang="cs-CZ" sz="2300" b="1" dirty="0" smtClean="0">
                <a:solidFill>
                  <a:srgbClr val="4A4A49"/>
                </a:solidFill>
              </a:rPr>
              <a:t>návrhu</a:t>
            </a:r>
            <a:r>
              <a:rPr lang="cs-CZ" sz="2300" dirty="0" smtClean="0">
                <a:solidFill>
                  <a:srgbClr val="4A4A49"/>
                </a:solidFill>
              </a:rPr>
              <a:t> byla vlastníkům zaslána v prosinci 2016 s možností osobního projednání na obecním úřadě 13. 12. 2016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na základě připomínek byla zpracována druhá verze návrhu s možností osobního projednání na obci 17. 3. 2017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další verze se týkaly vždy jen vlastníků dotčených změnou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těm vlastníkům, kteří se nevyjádřili, byla dle zákona zaslána výzva</a:t>
            </a: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0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7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poslední aktualizace návrhu mohla být provedena až po provedení převodu části pozemků ÚZSVM na Povodí Moravy a SPÚ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po splnění zákonné podmínky – tj. odsouhlasení návrhu vlastníky alespoň 60% řešené výměry, mohl být návrh veřejně vystaven na obci a na pozemkovém úřadě (od 4. 9. do 4. 10. 2017)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v této době mohli vlastníci poslední možnost uplatnit k návrhu připomínky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po veřejném vystavení je dle zákona svoláno závěrečné jednání, které nahrazuje seznámení účastníků s podklady pro vydání rozhodnutí</a:t>
            </a: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328"/>
            <a:ext cx="9144000" cy="543508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90653" y="1037028"/>
            <a:ext cx="425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SOUČASNÁ KATASTRÁLNÍ MAPA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6955114" y="1938529"/>
            <a:ext cx="2140051" cy="12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1248 PARCEL</a:t>
            </a:r>
          </a:p>
          <a:p>
            <a:pPr>
              <a:buClrTx/>
              <a:buFontTx/>
              <a:buNone/>
            </a:pPr>
            <a:endParaRPr lang="cs-CZ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Ø VÝMĚRA PARCELY:</a:t>
            </a:r>
          </a:p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0,23 ha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248717" y="5530540"/>
            <a:ext cx="1708779" cy="9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ŘEŠENO: 289 ha</a:t>
            </a:r>
          </a:p>
          <a:p>
            <a:r>
              <a:rPr lang="cs-CZ" b="1" dirty="0">
                <a:solidFill>
                  <a:srgbClr val="FFFFFF"/>
                </a:solidFill>
              </a:rPr>
              <a:t>233 VLASTNÍKŮ</a:t>
            </a:r>
          </a:p>
          <a:p>
            <a:pPr>
              <a:buClrTx/>
              <a:buFontTx/>
              <a:buNone/>
            </a:pPr>
            <a:endParaRPr lang="cs-CZ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028"/>
            <a:ext cx="9144000" cy="538635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363421" y="1132125"/>
            <a:ext cx="2159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cs-CZ" sz="2400" b="1" dirty="0" smtClean="0">
                <a:solidFill>
                  <a:schemeClr val="bg1"/>
                </a:solidFill>
              </a:rPr>
              <a:t>MAPA NÁVRHU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 bwMode="auto">
          <a:xfrm>
            <a:off x="6955114" y="1938529"/>
            <a:ext cx="2140051" cy="121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636 PARCEL</a:t>
            </a:r>
          </a:p>
          <a:p>
            <a:pPr>
              <a:buClrTx/>
              <a:buFontTx/>
              <a:buNone/>
            </a:pPr>
            <a:endParaRPr lang="cs-CZ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Ø VÝMĚRA PARCELY:</a:t>
            </a:r>
          </a:p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0,45 ha</a:t>
            </a:r>
            <a:endParaRPr lang="cs-CZ" b="1" dirty="0">
              <a:solidFill>
                <a:srgbClr val="FFFFFF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 bwMode="auto">
          <a:xfrm>
            <a:off x="248717" y="5530540"/>
            <a:ext cx="1708779" cy="9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rtlCol="0">
            <a:spAutoFit/>
          </a:bodyPr>
          <a:lstStyle/>
          <a:p>
            <a:pPr>
              <a:buClrTx/>
              <a:buFontTx/>
              <a:buNone/>
            </a:pPr>
            <a:r>
              <a:rPr lang="cs-CZ" b="1" dirty="0" smtClean="0">
                <a:solidFill>
                  <a:srgbClr val="FFFFFF"/>
                </a:solidFill>
              </a:rPr>
              <a:t>ŘEŠENO: 289 ha</a:t>
            </a:r>
          </a:p>
          <a:p>
            <a:r>
              <a:rPr lang="cs-CZ" b="1" dirty="0">
                <a:solidFill>
                  <a:srgbClr val="FFFFFF"/>
                </a:solidFill>
              </a:rPr>
              <a:t>233 VLASTNÍKŮ</a:t>
            </a:r>
          </a:p>
          <a:p>
            <a:pPr>
              <a:buClrTx/>
              <a:buFontTx/>
              <a:buNone/>
            </a:pPr>
            <a:endParaRPr lang="cs-CZ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7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po odsouhlasení návrhu vlastníky alespoň 60% řešené výměry, po veřejném vystavení návrhu a závěrečném jednání je možno vydat </a:t>
            </a:r>
            <a:r>
              <a:rPr lang="cs-CZ" sz="2200" b="1" u="sng" dirty="0" smtClean="0">
                <a:solidFill>
                  <a:srgbClr val="4A4A49"/>
                </a:solidFill>
              </a:rPr>
              <a:t>ROZHODNUTÍ O SCHVÁLENÍ NÁVRHU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v rozhodnutí je podrobně popsán celý průběh správního řízení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doručuje se všem účastníkům řízení s připojením specifické přílohy dle adresáta (tabulka „soupis nových pozemků“ + mapka)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doručuje se rovněž veřejnou vyhláškou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možnost odvolání do 15 dnů od obdržení rozhodnutí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o odvolání rozhoduje ústředí SPÚ v Praze</a:t>
            </a:r>
            <a:endParaRPr lang="cs-CZ" sz="2400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7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pokud není podáno odvolání, je ROZHODNUTÍ O SCHVÁLENÍ NÁVRHU pravomocné a vykonatelné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následně je u řešených pozemků vyznačena   v katastru nemovitostí blokační poznámka „schválené pozemkové úpravy“, která omezuje převod (prodej/darování/koupi) řešených pozemků do vydání konečného rozhodnutí</a:t>
            </a:r>
          </a:p>
          <a:p>
            <a:pPr marL="285750" indent="-285750"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>
                <a:solidFill>
                  <a:srgbClr val="4A4A49"/>
                </a:solidFill>
              </a:rPr>
              <a:t>zpracovatelská firma vyhotoví na základě schváleného návrhu novou digitální katastrální mapu (DKM) pro zápis do katastru nemovitostí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2200" dirty="0" smtClean="0">
              <a:solidFill>
                <a:srgbClr val="4A4A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7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nejpozději do 6 měsíců od nabytí právní moci ROZHODNUTÍ O SCHVÁLENÍ NÁVRHU je vydáno druhé – prováděcí </a:t>
            </a:r>
            <a:r>
              <a:rPr lang="cs-CZ" sz="2200" b="1" u="sng" dirty="0" smtClean="0">
                <a:solidFill>
                  <a:srgbClr val="4A4A49"/>
                </a:solidFill>
              </a:rPr>
              <a:t>ROZHODNUTÍ      O VÝMĚNĚ NEBO PŘECHODU VLASTNICKÝCH PRÁV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toto druhé rozhodnutí je nabývacím titulem k novým pozemkům, bez možnosti odvolání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doručuje se všem účastníkům řízení a veřejnou vyhláškou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každý účastník obdrží svoji specifickou přílohu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dnem nabytí právní moci jsou v katastru nemovitostí zapsány nové pozemky (nová DKM) a zanikají pozemky původní</a:t>
            </a:r>
          </a:p>
        </p:txBody>
      </p:sp>
    </p:spTree>
    <p:extLst>
      <p:ext uri="{BB962C8B-B14F-4D97-AF65-F5344CB8AC3E}">
        <p14:creationId xmlns:p14="http://schemas.microsoft.com/office/powerpoint/2010/main" val="219355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726096"/>
            <a:ext cx="6271109" cy="47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b="1" dirty="0" smtClean="0">
                <a:solidFill>
                  <a:srgbClr val="4A4A49"/>
                </a:solidFill>
              </a:rPr>
              <a:t>druhým rozhodnutím zanikají k 1. říjnu daného roku dosavadní nájemní vztahy a zatímní bezúplatné užívání            (předpoklad k 1. 10. 2018)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vzniká nová digitální katastrální mapa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vlastníci mají možnost požádat o bezplatné první vytyčení svých nových pozemků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vlastníkům vzniká povinnost podat nové přiznání k dani z nemovitosti (předpoklad do 31. 1. 2019)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obec nabývá pozemky určené k realizaci prvků plánu společných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4052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5" y="899770"/>
            <a:ext cx="7595616" cy="566928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24128" y="5741162"/>
            <a:ext cx="8061349" cy="8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smtClean="0">
                <a:solidFill>
                  <a:schemeClr val="bg1"/>
                </a:solidFill>
              </a:rPr>
              <a:t>DĚKUJEME ZA POZORNOST A SPOLUPRÁCI!</a:t>
            </a:r>
            <a:endParaRPr lang="cs-CZ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2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1094" y="1147852"/>
            <a:ext cx="6241847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smtClean="0">
                <a:solidFill>
                  <a:srgbClr val="C7CB08"/>
                </a:solidFill>
              </a:rPr>
              <a:t>PROGRAM ZÁVĚREČNÉHO JEDNÁNÍ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2222" y="1909803"/>
            <a:ext cx="4928131" cy="33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přehled průběhu správního řízení o komplexní pozemkové úpravě (</a:t>
            </a:r>
            <a:r>
              <a:rPr lang="cs-CZ" sz="2400" dirty="0" err="1" smtClean="0">
                <a:solidFill>
                  <a:srgbClr val="4A4A49"/>
                </a:solidFill>
              </a:rPr>
              <a:t>KoPÚ</a:t>
            </a:r>
            <a:r>
              <a:rPr lang="cs-CZ" sz="2400" dirty="0" smtClean="0">
                <a:solidFill>
                  <a:srgbClr val="4A4A49"/>
                </a:solidFill>
              </a:rPr>
              <a:t>)</a:t>
            </a: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zhodnocení výsledků </a:t>
            </a:r>
            <a:r>
              <a:rPr lang="cs-CZ" sz="2400" dirty="0" err="1" smtClean="0">
                <a:solidFill>
                  <a:srgbClr val="4A4A49"/>
                </a:solidFill>
              </a:rPr>
              <a:t>KoPÚ</a:t>
            </a:r>
            <a:endParaRPr lang="cs-CZ" sz="2400" dirty="0" smtClean="0">
              <a:solidFill>
                <a:srgbClr val="4A4A49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informace o dalším postupu – vydání rozhodnutí</a:t>
            </a: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prostor pro Vaše dotazy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 smtClean="0">
              <a:solidFill>
                <a:srgbClr val="3A9AA0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 smtClean="0">
              <a:solidFill>
                <a:srgbClr val="4A4A49"/>
              </a:solidFill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9185" y="1909803"/>
            <a:ext cx="6166714" cy="45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správní řízení zahájeno ke dni 6. 8. 2012       z důvodu řešení protierozní a protipovodňové ochrany obce a na žádost obce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>
                <a:solidFill>
                  <a:srgbClr val="4A4A49"/>
                </a:solidFill>
              </a:rPr>
              <a:t>na základě veřejné zakázky byla 31. 10. 2012 uzavřena smlouva se zpracovatelem </a:t>
            </a:r>
            <a:r>
              <a:rPr lang="cs-CZ" sz="2200" dirty="0" err="1">
                <a:solidFill>
                  <a:srgbClr val="4A4A49"/>
                </a:solidFill>
              </a:rPr>
              <a:t>KoPÚ</a:t>
            </a:r>
            <a:r>
              <a:rPr lang="cs-CZ" sz="2200" dirty="0">
                <a:solidFill>
                  <a:srgbClr val="4A4A49"/>
                </a:solidFill>
              </a:rPr>
              <a:t> – sdružením firem SELLA &amp; AGRETA s.r.o</a:t>
            </a:r>
            <a:r>
              <a:rPr lang="cs-CZ" sz="2200" dirty="0" smtClean="0">
                <a:solidFill>
                  <a:srgbClr val="4A4A49"/>
                </a:solidFill>
              </a:rPr>
              <a:t>.,  Ing</a:t>
            </a:r>
            <a:r>
              <a:rPr lang="cs-CZ" sz="2200" dirty="0">
                <a:solidFill>
                  <a:srgbClr val="4A4A49"/>
                </a:solidFill>
              </a:rPr>
              <a:t>. Zdeněk </a:t>
            </a:r>
            <a:r>
              <a:rPr lang="cs-CZ" sz="2200" dirty="0" err="1" smtClean="0">
                <a:solidFill>
                  <a:srgbClr val="4A4A49"/>
                </a:solidFill>
              </a:rPr>
              <a:t>Michalička</a:t>
            </a:r>
            <a:r>
              <a:rPr lang="cs-CZ" sz="2200" dirty="0" smtClean="0">
                <a:solidFill>
                  <a:srgbClr val="4A4A49"/>
                </a:solidFill>
              </a:rPr>
              <a:t> - GEODEZIE s.r.o., </a:t>
            </a:r>
            <a:r>
              <a:rPr lang="cs-CZ" sz="2200" dirty="0" err="1" smtClean="0">
                <a:solidFill>
                  <a:srgbClr val="4A4A49"/>
                </a:solidFill>
              </a:rPr>
              <a:t>Geodetales</a:t>
            </a:r>
            <a:r>
              <a:rPr lang="cs-CZ" sz="2200" dirty="0" smtClean="0">
                <a:solidFill>
                  <a:srgbClr val="4A4A49"/>
                </a:solidFill>
              </a:rPr>
              <a:t> </a:t>
            </a:r>
            <a:r>
              <a:rPr lang="cs-CZ" sz="2200" dirty="0">
                <a:solidFill>
                  <a:srgbClr val="4A4A49"/>
                </a:solidFill>
              </a:rPr>
              <a:t>Chrudim </a:t>
            </a:r>
            <a:r>
              <a:rPr lang="cs-CZ" sz="2200" dirty="0" smtClean="0">
                <a:solidFill>
                  <a:srgbClr val="4A4A49"/>
                </a:solidFill>
              </a:rPr>
              <a:t>s.r.o.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200" dirty="0" smtClean="0">
                <a:solidFill>
                  <a:srgbClr val="4A4A49"/>
                </a:solidFill>
              </a:rPr>
              <a:t>následně byly zahájeny přípravné geodetické práce – revize a doplnění trigonometrické sítě (bodové pole) a podrobné zaměření polohopisu</a:t>
            </a:r>
            <a:endParaRPr lang="cs-CZ" sz="1800" dirty="0" smtClean="0">
              <a:solidFill>
                <a:srgbClr val="3A9AA0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 smtClean="0">
              <a:solidFill>
                <a:srgbClr val="4A4A49"/>
              </a:solidFill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866"/>
            <a:ext cx="9144000" cy="5608005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43607" y="250209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smtClean="0">
                <a:solidFill>
                  <a:srgbClr val="C7CB08"/>
                </a:solidFill>
              </a:rPr>
              <a:t>UKÁZKA ZAMĚŘENÍ POLOHOPISU</a:t>
            </a:r>
            <a:endParaRPr lang="cs-CZ" sz="2600" b="1" dirty="0">
              <a:solidFill>
                <a:srgbClr val="C7CB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1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9185" y="1909803"/>
            <a:ext cx="6166714" cy="45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6. 11. 2013 se v kulturním domě uskutečnilo úvodní jednání, byl zvolen tzv. sbor zástupců, byl určen bod pro měření vzdálenosti (kaple sv. Václava)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ve dnech 25. – 27. 11. 2013 proběhlo terénní zjišťování průběhu hranic neboli obvodu pozemkové úpravy – byla vyšetřena vnější katastrální hranice a vnitřní obvod – zastavěné a zastavitelné území obce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21. 7. 2014 proběhlo šetření tzv. pozemků neřešených</a:t>
            </a:r>
          </a:p>
        </p:txBody>
      </p:sp>
    </p:spTree>
    <p:extLst>
      <p:ext uri="{BB962C8B-B14F-4D97-AF65-F5344CB8AC3E}">
        <p14:creationId xmlns:p14="http://schemas.microsoft.com/office/powerpoint/2010/main" val="7991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82" y="958290"/>
            <a:ext cx="7284212" cy="5522569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2414" y="1871421"/>
            <a:ext cx="1645920" cy="294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smtClean="0">
                <a:solidFill>
                  <a:srgbClr val="C7CB08"/>
                </a:solidFill>
              </a:rPr>
              <a:t>OBVODY </a:t>
            </a:r>
          </a:p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endParaRPr lang="cs-CZ" sz="2600" b="1" dirty="0">
              <a:solidFill>
                <a:srgbClr val="C7CB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9185" y="1909803"/>
            <a:ext cx="6166714" cy="45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po ukončení přípravných geodetických prací mohly být zpracovány soupisy vstupních nároků (tabulka přehledu vlastnictví včetně vstupní výměry, ceny a vzdálenosti)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nároky obdrželi známí účastníci řízení do vlastních rukou, veřejně byly vystaveny na obci a na pozemkovém úřadě            od 29. 10.  do 13. 11. 2014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do 14. 11. 2014 měli účastníci možnost uplatnit námitky a případně </a:t>
            </a:r>
            <a:r>
              <a:rPr lang="cs-CZ" sz="2400" dirty="0" smtClean="0">
                <a:solidFill>
                  <a:srgbClr val="4A4A49"/>
                </a:solidFill>
              </a:rPr>
              <a:t>požádat         </a:t>
            </a:r>
            <a:r>
              <a:rPr lang="cs-CZ" sz="2400" dirty="0" smtClean="0">
                <a:solidFill>
                  <a:srgbClr val="4A4A49"/>
                </a:solidFill>
              </a:rPr>
              <a:t>o ocenění dřevin rostoucích mimo les</a:t>
            </a: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8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9185" y="1909803"/>
            <a:ext cx="6166714" cy="453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pozemkový úřad ve spolupráci s obcí       v průběhu řízení průběžně dohledával neznámé účastníky řízení a žádal příslušné soudy o dodatečné projednání dědictví</a:t>
            </a:r>
            <a:endParaRPr lang="cs-CZ" sz="2400" dirty="0" smtClean="0">
              <a:solidFill>
                <a:srgbClr val="4A4A49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úspěšně bylo otevřeno dědické řízení u 21 z 24 neznámých/zemřelých účastníků</a:t>
            </a:r>
            <a:endParaRPr lang="cs-CZ" sz="2400" dirty="0" smtClean="0">
              <a:solidFill>
                <a:srgbClr val="4A4A49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400" dirty="0" smtClean="0">
                <a:solidFill>
                  <a:srgbClr val="4A4A49"/>
                </a:solidFill>
              </a:rPr>
              <a:t>pro zbytek nedohledaných platí usnesení o opatrovnictví dle § 5 odst. 4 </a:t>
            </a:r>
            <a:r>
              <a:rPr lang="cs-CZ" sz="2400" smtClean="0">
                <a:solidFill>
                  <a:srgbClr val="4A4A49"/>
                </a:solidFill>
              </a:rPr>
              <a:t>zákona     o </a:t>
            </a:r>
            <a:r>
              <a:rPr lang="cs-CZ" sz="2400" dirty="0" smtClean="0">
                <a:solidFill>
                  <a:srgbClr val="4A4A49"/>
                </a:solidFill>
              </a:rPr>
              <a:t>pozemkových úpravách (opatrovníkem je Obec Lhota)</a:t>
            </a:r>
            <a:endParaRPr lang="cs-CZ" sz="2400" dirty="0" smtClean="0">
              <a:solidFill>
                <a:srgbClr val="4A4A49"/>
              </a:solidFill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3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4790" y="1132587"/>
            <a:ext cx="6388151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600" b="1" dirty="0" err="1" smtClean="0">
                <a:solidFill>
                  <a:srgbClr val="C7CB08"/>
                </a:solidFill>
              </a:rPr>
              <a:t>KoPÚ</a:t>
            </a:r>
            <a:r>
              <a:rPr lang="cs-CZ" sz="2600" b="1" dirty="0" smtClean="0">
                <a:solidFill>
                  <a:srgbClr val="C7CB08"/>
                </a:solidFill>
              </a:rPr>
              <a:t> LHOTA U LIPNÍKA NAD BEČVOU</a:t>
            </a:r>
            <a:endParaRPr lang="cs-CZ" sz="2600" b="1" dirty="0">
              <a:solidFill>
                <a:srgbClr val="C7CB08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24790" y="1821194"/>
            <a:ext cx="6271109" cy="42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začátkem roku 2015 byla zpracována první verze plánu společných zařízení (cestní sítě, opatření proti erozi půdy, </a:t>
            </a:r>
            <a:r>
              <a:rPr lang="cs-CZ" sz="2300" dirty="0" err="1" smtClean="0">
                <a:solidFill>
                  <a:srgbClr val="4A4A49"/>
                </a:solidFill>
              </a:rPr>
              <a:t>vodohosp</a:t>
            </a:r>
            <a:r>
              <a:rPr lang="cs-CZ" sz="2300" dirty="0" smtClean="0">
                <a:solidFill>
                  <a:srgbClr val="4A4A49"/>
                </a:solidFill>
              </a:rPr>
              <a:t>. opatření, opatření k ochraně a tvorbě životního prostředí), která byla projednána se sborem zástupců 17. 4. 2015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následně (08-09/2015) byl PSZ projednán    s DOSS, které uplatnily svá stanoviska</a:t>
            </a: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300" dirty="0" smtClean="0">
                <a:solidFill>
                  <a:srgbClr val="4A4A49"/>
                </a:solidFill>
              </a:rPr>
              <a:t>30. 9. 2015 byl PSZ schválen sborem zástupců, 7. 4. 2016 byl projednán RDK a 14. 4. 2016 schválen zastupitelstvem obce na veřejném zasedání</a:t>
            </a: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99" y="929029"/>
            <a:ext cx="2648101" cy="56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YALCANINE_theme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C7CB08"/>
      </a:accent1>
      <a:accent2>
        <a:srgbClr val="13A54D"/>
      </a:accent2>
      <a:accent3>
        <a:srgbClr val="6F381A"/>
      </a:accent3>
      <a:accent4>
        <a:srgbClr val="354261"/>
      </a:accent4>
      <a:accent5>
        <a:srgbClr val="8D6A8E"/>
      </a:accent5>
      <a:accent6>
        <a:srgbClr val="4A4A49"/>
      </a:accent6>
      <a:hlink>
        <a:srgbClr val="00A7BD"/>
      </a:hlink>
      <a:folHlink>
        <a:srgbClr val="EE75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>
              <a:solidFill>
                <a:srgbClr val="3465A4"/>
              </a:solidFill>
              <a:round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90000" tIns="60840" rIns="90000" bIns="45000"/>
      <a:lstStyle>
        <a:defPPr>
          <a:buClrTx/>
          <a:buFontTx/>
          <a:buNone/>
          <a:defRPr b="1" dirty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9154</TotalTime>
  <Words>968</Words>
  <Application>Microsoft Office PowerPoint</Application>
  <PresentationFormat>Předvádění na obrazovce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 Unicode MS</vt:lpstr>
      <vt:lpstr>ＭＳ Ｐゴシック</vt:lpstr>
      <vt:lpstr>Arial</vt:lpstr>
      <vt:lpstr>Calibri</vt:lpstr>
      <vt:lpstr>Wingdings</vt:lpstr>
      <vt:lpstr>ROYALCANINE_theme1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Lucka</dc:creator>
  <cp:lastModifiedBy>Pešl Vítězslav Mgr.</cp:lastModifiedBy>
  <cp:revision>307</cp:revision>
  <dcterms:created xsi:type="dcterms:W3CDTF">2016-03-27T18:11:46Z</dcterms:created>
  <dcterms:modified xsi:type="dcterms:W3CDTF">2017-10-13T08:05:24Z</dcterms:modified>
</cp:coreProperties>
</file>